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55E~1\AppData\Local\Temp\{113C58FB-6107-4578-86E6-9C7812626CFB}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03" r="14980"/>
          <a:stretch>
            <a:fillRect/>
          </a:stretch>
        </p:blipFill>
        <p:spPr bwMode="auto">
          <a:xfrm>
            <a:off x="142844" y="214290"/>
            <a:ext cx="1214446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00167" y="285728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Детский сад №34 «Чиполлино» р.п. Выездное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57364"/>
            <a:ext cx="8929719" cy="31854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информирования сотрудников ДОУ </a:t>
            </a:r>
          </a:p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обмена рабочей информации»</a:t>
            </a:r>
            <a:endParaRPr lang="ru-RU" sz="40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55E~1\AppData\Local\Temp\{113C58FB-6107-4578-86E6-9C7812626CFB}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03" r="14980"/>
          <a:stretch>
            <a:fillRect/>
          </a:stretch>
        </p:blipFill>
        <p:spPr bwMode="auto">
          <a:xfrm>
            <a:off x="0" y="71414"/>
            <a:ext cx="1214446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5" y="0"/>
            <a:ext cx="79295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Визуализация</a:t>
            </a:r>
          </a:p>
          <a:p>
            <a:pPr algn="ctr"/>
            <a:r>
              <a:rPr lang="ru-RU" sz="40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(фотографии «Было»- «Стало»)</a:t>
            </a:r>
            <a:endParaRPr lang="ru-RU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214554"/>
            <a:ext cx="41434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Было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Длительное время передачи входящего документа исполнителю.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Удаленное местоположение участников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2214554"/>
            <a:ext cx="41434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Стало</a:t>
            </a:r>
          </a:p>
          <a:p>
            <a:pPr marL="342900" indent="-3429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группы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мессенджере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информирование сотрудников, проведение совещаний с использованием видеосвязи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55E~1\AppData\Local\Temp\{113C58FB-6107-4578-86E6-9C7812626CFB}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03" r="14980"/>
          <a:stretch>
            <a:fillRect/>
          </a:stretch>
        </p:blipFill>
        <p:spPr bwMode="auto">
          <a:xfrm>
            <a:off x="0" y="71414"/>
            <a:ext cx="1214446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5" y="0"/>
            <a:ext cx="79295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Визуализация</a:t>
            </a:r>
          </a:p>
          <a:p>
            <a:pPr algn="ctr"/>
            <a:r>
              <a:rPr lang="ru-RU" sz="40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(фотографии «Было»- «Стало»)</a:t>
            </a:r>
            <a:endParaRPr lang="ru-RU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55E~1\AppData\Local\Temp\{113C58FB-6107-4578-86E6-9C7812626CFB}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03" r="14980"/>
          <a:stretch>
            <a:fillRect/>
          </a:stretch>
        </p:blipFill>
        <p:spPr bwMode="auto">
          <a:xfrm>
            <a:off x="0" y="71414"/>
            <a:ext cx="1214446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5" y="0"/>
            <a:ext cx="79295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Визуализация</a:t>
            </a:r>
          </a:p>
          <a:p>
            <a:pPr algn="ctr"/>
            <a:r>
              <a:rPr lang="ru-RU" sz="40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(фотографии «Было»- «Стало»)</a:t>
            </a:r>
            <a:endParaRPr lang="ru-RU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55E~1\AppData\Local\Temp\{113C58FB-6107-4578-86E6-9C7812626CFB}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03" r="14980"/>
          <a:stretch>
            <a:fillRect/>
          </a:stretch>
        </p:blipFill>
        <p:spPr bwMode="auto">
          <a:xfrm>
            <a:off x="0" y="71414"/>
            <a:ext cx="1214446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428604"/>
            <a:ext cx="79295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Результаты проекта</a:t>
            </a:r>
            <a:endParaRPr lang="ru-RU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0"/>
          <a:ext cx="8572560" cy="3857652"/>
        </p:xfrm>
        <a:graphic>
          <a:graphicData uri="http://schemas.openxmlformats.org/drawingml/2006/table">
            <a:tbl>
              <a:tblPr/>
              <a:tblGrid>
                <a:gridCol w="4286280"/>
                <a:gridCol w="4286280"/>
              </a:tblGrid>
              <a:tr h="341637">
                <a:tc>
                  <a:txBody>
                    <a:bodyPr/>
                    <a:lstStyle/>
                    <a:p>
                      <a:pPr marL="15240" marR="635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214A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БЫЛО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214A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СТАЛО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2"/>
                    </a:solidFill>
                  </a:tcPr>
                </a:tc>
              </a:tr>
              <a:tr h="35160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0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Длительное время передачи входящего документа исполнителю</a:t>
                      </a:r>
                      <a:r>
                        <a:rPr lang="ru-RU" sz="2000" spc="-7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2000" spc="-9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связи</a:t>
                      </a:r>
                      <a:r>
                        <a:rPr lang="ru-RU" sz="2000" spc="-7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2000" spc="-9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удаленным</a:t>
                      </a:r>
                      <a:r>
                        <a:rPr lang="ru-RU" sz="2000" spc="-7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местоположением </a:t>
                      </a:r>
                      <a:r>
                        <a:rPr lang="ru-RU" sz="20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участников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Тмин</a:t>
                      </a:r>
                      <a:r>
                        <a:rPr lang="ru-RU" sz="2000" spc="10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20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20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мин.,</a:t>
                      </a:r>
                      <a:r>
                        <a:rPr lang="ru-RU" sz="2000" spc="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Тмах</a:t>
                      </a:r>
                      <a:r>
                        <a:rPr lang="ru-RU" sz="2000" spc="9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20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r>
                        <a:rPr lang="ru-RU" sz="2000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Потеря времени на статистическую обработку полученных</a:t>
                      </a:r>
                      <a:r>
                        <a:rPr lang="ru-RU" sz="20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сведений</a:t>
                      </a:r>
                      <a:r>
                        <a:rPr lang="ru-RU" sz="2000" spc="1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ru-RU" sz="2000" spc="-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2000" spc="-2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возможности оперативного поиска информации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Тмин</a:t>
                      </a:r>
                      <a:r>
                        <a:rPr lang="ru-RU" sz="2000" spc="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2000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r>
                        <a:rPr lang="ru-RU" sz="2000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мин.,</a:t>
                      </a:r>
                      <a:r>
                        <a:rPr lang="ru-RU" sz="2000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Тмах</a:t>
                      </a:r>
                      <a:r>
                        <a:rPr lang="ru-RU" sz="2000" spc="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2000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r>
                        <a:rPr lang="ru-RU" sz="20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spcBef>
                          <a:spcPts val="90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Сокращение</a:t>
                      </a:r>
                      <a:r>
                        <a:rPr lang="ru-RU" sz="2000" spc="-9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времени</a:t>
                      </a:r>
                      <a:r>
                        <a:rPr lang="ru-RU" sz="2000" spc="-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передачи</a:t>
                      </a:r>
                      <a:r>
                        <a:rPr lang="ru-RU" sz="2000" spc="-7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входящего</a:t>
                      </a:r>
                      <a:r>
                        <a:rPr lang="ru-RU" sz="2000" spc="-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документа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2710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r>
                        <a:rPr lang="ru-RU" sz="2000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2000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r>
                        <a:rPr lang="ru-RU" sz="2000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27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Сокращение</a:t>
                      </a:r>
                      <a:r>
                        <a:rPr lang="ru-RU" sz="2000" spc="-4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времени</a:t>
                      </a:r>
                      <a:r>
                        <a:rPr lang="ru-RU" sz="2000" spc="-7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</a:t>
                      </a:r>
                      <a:r>
                        <a:rPr lang="ru-RU" sz="2000" spc="-6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статистическую</a:t>
                      </a:r>
                      <a:r>
                        <a:rPr lang="ru-RU" sz="20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обработку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2710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полученных</a:t>
                      </a:r>
                      <a:r>
                        <a:rPr lang="ru-RU" sz="2000" spc="2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сведений</a:t>
                      </a:r>
                      <a:r>
                        <a:rPr lang="ru-RU" sz="2000" spc="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r>
                        <a:rPr lang="ru-RU" sz="2000" spc="-2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2000" spc="26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r>
                        <a:rPr lang="ru-RU" sz="2000" spc="-3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2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55E~1\AppData\Local\Temp\{113C58FB-6107-4578-86E6-9C7812626CFB}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03" r="14980"/>
          <a:stretch>
            <a:fillRect/>
          </a:stretch>
        </p:blipFill>
        <p:spPr bwMode="auto">
          <a:xfrm>
            <a:off x="0" y="71414"/>
            <a:ext cx="1214446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5" y="0"/>
            <a:ext cx="79295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  <a:p>
            <a:pPr algn="ctr"/>
            <a:r>
              <a:rPr lang="ru-RU" sz="26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«Оптимизация процесса информирования сотрудников ДОУ и обмена рабочей информацией»</a:t>
            </a:r>
            <a:endParaRPr lang="ru-RU" sz="26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55E~1\AppData\Local\Temp\{113C58FB-6107-4578-86E6-9C7812626CFB}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03" r="14980"/>
          <a:stretch>
            <a:fillRect/>
          </a:stretch>
        </p:blipFill>
        <p:spPr bwMode="auto">
          <a:xfrm>
            <a:off x="0" y="71414"/>
            <a:ext cx="1214446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5" y="0"/>
            <a:ext cx="72152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6" name="Рисунок 5" descr="z3VFCy9x8KVEYsW2CwNpjD9Iiu2QACpXMeKcd1UdFvDjIFWyn5BjN5Awndn8qqw48FGrtEtz0cxCPaMTzu5fpMEI.jpg"/>
          <p:cNvPicPr>
            <a:picLocks noChangeAspect="1"/>
          </p:cNvPicPr>
          <p:nvPr/>
        </p:nvPicPr>
        <p:blipFill>
          <a:blip r:embed="rId4" cstate="print"/>
          <a:srcRect l="59375" t="39298" r="34375" b="51491"/>
          <a:stretch>
            <a:fillRect/>
          </a:stretch>
        </p:blipFill>
        <p:spPr>
          <a:xfrm>
            <a:off x="3000364" y="4286256"/>
            <a:ext cx="150019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3VFCy9x8KVEYsW2CwNpjD9Iiu2QACpXMeKcd1UdFvDjIFWyn5BjN5Awndn8qqw48FGrtEtz0cxCPaMTzu5fpMEI.jpg"/>
          <p:cNvPicPr>
            <a:picLocks noChangeAspect="1"/>
          </p:cNvPicPr>
          <p:nvPr/>
        </p:nvPicPr>
        <p:blipFill>
          <a:blip r:embed="rId4" cstate="print"/>
          <a:srcRect l="69427" t="39444" r="21979" b="48371"/>
          <a:stretch>
            <a:fillRect/>
          </a:stretch>
        </p:blipFill>
        <p:spPr>
          <a:xfrm>
            <a:off x="7215206" y="1928802"/>
            <a:ext cx="1625078" cy="1728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3VFCy9x8KVEYsW2CwNpjD9Iiu2QACpXMeKcd1UdFvDjIFWyn5BjN5Awndn8qqw48FGrtEtz0cxCPaMTzu5fpMEI.jpg"/>
          <p:cNvPicPr>
            <a:picLocks noChangeAspect="1"/>
          </p:cNvPicPr>
          <p:nvPr/>
        </p:nvPicPr>
        <p:blipFill>
          <a:blip r:embed="rId4" cstate="print"/>
          <a:srcRect l="72448" t="47639" r="18177" b="38819"/>
          <a:stretch>
            <a:fillRect/>
          </a:stretch>
        </p:blipFill>
        <p:spPr>
          <a:xfrm>
            <a:off x="785786" y="2000240"/>
            <a:ext cx="1428760" cy="1547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z3VFCy9x8KVEYsW2CwNpjD9Iiu2QACpXMeKcd1UdFvDjIFWyn5BjN5Awndn8qqw48FGrtEtz0cxCPaMTzu5fpMEI.jpg"/>
          <p:cNvPicPr>
            <a:picLocks noChangeAspect="1"/>
          </p:cNvPicPr>
          <p:nvPr/>
        </p:nvPicPr>
        <p:blipFill>
          <a:blip r:embed="rId4" cstate="print"/>
          <a:srcRect l="45000" t="48199" r="45209" b="36875"/>
          <a:stretch>
            <a:fillRect/>
          </a:stretch>
        </p:blipFill>
        <p:spPr>
          <a:xfrm>
            <a:off x="3643306" y="785794"/>
            <a:ext cx="1910919" cy="2184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AETT12fC4GM_AoApoFAf8D8EaeXB008yVgg2uv8wHMO63DjDyyhcj9Vk8yd3872J5M4yVN-aXDmrqrWhnx-bG7_6.jpg"/>
          <p:cNvPicPr>
            <a:picLocks noChangeAspect="1"/>
          </p:cNvPicPr>
          <p:nvPr/>
        </p:nvPicPr>
        <p:blipFill>
          <a:blip r:embed="rId5" cstate="print"/>
          <a:srcRect l="71094" t="47741" r="20693" b="40698"/>
          <a:stretch>
            <a:fillRect/>
          </a:stretch>
        </p:blipFill>
        <p:spPr>
          <a:xfrm>
            <a:off x="4714876" y="4214818"/>
            <a:ext cx="1500198" cy="1583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857488" y="2786058"/>
            <a:ext cx="398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Чернова Ольга Николаевна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Заведующий- руководитель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00438"/>
            <a:ext cx="323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Чижкова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Галина Васильевна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аместитель заведующего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1335" y="3571876"/>
            <a:ext cx="2942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Колесова Ольга Ивановна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едагог-психолог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6549" y="5643578"/>
            <a:ext cx="341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Ирхина Светлана Васильевна-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делопроизводитель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36" y="5643578"/>
            <a:ext cx="3458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Князева Ирина Александровна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55E~1\AppData\Local\Temp\{113C58FB-6107-4578-86E6-9C7812626CFB}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03" r="14980"/>
          <a:stretch>
            <a:fillRect/>
          </a:stretch>
        </p:blipFill>
        <p:spPr bwMode="auto">
          <a:xfrm>
            <a:off x="0" y="71414"/>
            <a:ext cx="1214446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5" y="0"/>
            <a:ext cx="79295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  <a:endParaRPr lang="ru-RU" sz="26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14282" y="1750207"/>
          <a:ext cx="1845310" cy="2091055"/>
        </p:xfrm>
        <a:graphic>
          <a:graphicData uri="http://schemas.openxmlformats.org/drawingml/2006/table">
            <a:tbl>
              <a:tblPr/>
              <a:tblGrid>
                <a:gridCol w="1845310"/>
              </a:tblGrid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Сообщает педагогам о внеплановом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совещании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 мин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476485" y="1750207"/>
          <a:ext cx="1845310" cy="2091055"/>
        </p:xfrm>
        <a:graphic>
          <a:graphicData uri="http://schemas.openxmlformats.org/drawingml/2006/table">
            <a:tbl>
              <a:tblPr/>
              <a:tblGrid>
                <a:gridCol w="1845310"/>
              </a:tblGrid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 корпуса №1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Собираются в назначенное время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 мин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738688" y="1750207"/>
          <a:ext cx="1845310" cy="2091055"/>
        </p:xfrm>
        <a:graphic>
          <a:graphicData uri="http://schemas.openxmlformats.org/drawingml/2006/table">
            <a:tbl>
              <a:tblPr/>
              <a:tblGrid>
                <a:gridCol w="1845310"/>
              </a:tblGrid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Проводит совещание в первом корпусе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 мин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7000892" y="1750207"/>
          <a:ext cx="1845310" cy="2091055"/>
        </p:xfrm>
        <a:graphic>
          <a:graphicData uri="http://schemas.openxmlformats.org/drawingml/2006/table">
            <a:tbl>
              <a:tblPr/>
              <a:tblGrid>
                <a:gridCol w="1845310"/>
              </a:tblGrid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Заведующий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Перемещается во второй корпус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 мин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4282" y="4572008"/>
          <a:ext cx="1845310" cy="2091055"/>
        </p:xfrm>
        <a:graphic>
          <a:graphicData uri="http://schemas.openxmlformats.org/drawingml/2006/table">
            <a:tbl>
              <a:tblPr/>
              <a:tblGrid>
                <a:gridCol w="1845310"/>
              </a:tblGrid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 корпуса №2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Собираются в назначенное время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 мин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452673" y="4572008"/>
          <a:ext cx="1845310" cy="2091055"/>
        </p:xfrm>
        <a:graphic>
          <a:graphicData uri="http://schemas.openxmlformats.org/drawingml/2006/table">
            <a:tbl>
              <a:tblPr/>
              <a:tblGrid>
                <a:gridCol w="1845310"/>
              </a:tblGrid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Заведующий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Проводит совещание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во втором корпусе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 мин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572000" y="4602488"/>
          <a:ext cx="1964374" cy="2060575"/>
        </p:xfrm>
        <a:graphic>
          <a:graphicData uri="http://schemas.openxmlformats.org/drawingml/2006/table">
            <a:tbl>
              <a:tblPr/>
              <a:tblGrid>
                <a:gridCol w="1964374"/>
              </a:tblGrid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50" dirty="0" smtClean="0">
                          <a:latin typeface="Times New Roman"/>
                          <a:ea typeface="Times New Roman"/>
                          <a:cs typeface="Times New Roman"/>
                        </a:rPr>
                        <a:t>Сбор информации и передача ее делопроизводителю</a:t>
                      </a:r>
                      <a:endParaRPr lang="ru-RU" sz="17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786578" y="4499618"/>
          <a:ext cx="2131062" cy="2087245"/>
        </p:xfrm>
        <a:graphic>
          <a:graphicData uri="http://schemas.openxmlformats.org/drawingml/2006/table">
            <a:tbl>
              <a:tblPr/>
              <a:tblGrid>
                <a:gridCol w="2131062"/>
              </a:tblGrid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Делопроизводитель</a:t>
                      </a:r>
                      <a:endParaRPr lang="ru-RU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Обработка, систематизация сведений. Передача информации заказчику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60 мин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>
            <a:off x="1714480" y="1214422"/>
            <a:ext cx="857256" cy="357190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>
            <a:off x="1857356" y="4071942"/>
            <a:ext cx="857256" cy="357190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>
            <a:off x="6286512" y="1285860"/>
            <a:ext cx="857256" cy="357190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>
            <a:off x="4071934" y="1285860"/>
            <a:ext cx="857256" cy="357190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>
            <a:off x="4071934" y="4071942"/>
            <a:ext cx="857256" cy="357190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>
            <a:off x="6215074" y="4071942"/>
            <a:ext cx="857256" cy="357190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55E~1\AppData\Local\Temp\{113C58FB-6107-4578-86E6-9C7812626CFB}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03" r="14980"/>
          <a:stretch>
            <a:fillRect/>
          </a:stretch>
        </p:blipFill>
        <p:spPr bwMode="auto">
          <a:xfrm>
            <a:off x="0" y="71414"/>
            <a:ext cx="1214446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214290"/>
            <a:ext cx="79295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Пирамида проблем</a:t>
            </a:r>
            <a:endParaRPr lang="ru-RU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6" name="Image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3504" y="1142984"/>
            <a:ext cx="3500462" cy="480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57818" y="2071678"/>
            <a:ext cx="3327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3429000"/>
            <a:ext cx="3436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егиональный уровень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5000636"/>
            <a:ext cx="347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Уровень ДОУ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1928802"/>
            <a:ext cx="3214710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ВЫЯВЛЕНО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3071810"/>
            <a:ext cx="3214710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ВЫЯВЛЕНО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000504"/>
            <a:ext cx="5000660" cy="2500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длительное время передачи входящего документа исполнителю;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 на статистическую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обработку;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удаленное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местоположение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 полученных  сведений;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оперативного поиска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55E~1\AppData\Local\Temp\{113C58FB-6107-4578-86E6-9C7812626CFB}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03" r="14980"/>
          <a:stretch>
            <a:fillRect/>
          </a:stretch>
        </p:blipFill>
        <p:spPr bwMode="auto">
          <a:xfrm>
            <a:off x="0" y="71414"/>
            <a:ext cx="1214446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571480"/>
            <a:ext cx="79295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  <a:endParaRPr lang="ru-RU" sz="36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786058"/>
          <a:ext cx="1845310" cy="2365375"/>
        </p:xfrm>
        <a:graphic>
          <a:graphicData uri="http://schemas.openxmlformats.org/drawingml/2006/table">
            <a:tbl>
              <a:tblPr/>
              <a:tblGrid>
                <a:gridCol w="1845310"/>
              </a:tblGrid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Сообщает педагогам о внеплановом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совещании через группы </a:t>
                      </a:r>
                      <a:r>
                        <a:rPr lang="ru-RU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сферум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 мин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52673" y="2786058"/>
          <a:ext cx="1845310" cy="2365375"/>
        </p:xfrm>
        <a:graphic>
          <a:graphicData uri="http://schemas.openxmlformats.org/drawingml/2006/table">
            <a:tbl>
              <a:tblPr/>
              <a:tblGrid>
                <a:gridCol w="1845310"/>
              </a:tblGrid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Проводит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совещание с педагогами с использованием </a:t>
                      </a:r>
                      <a:r>
                        <a:rPr lang="ru-RU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мессенджера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18 мин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19626" y="2786058"/>
          <a:ext cx="1845310" cy="2365375"/>
        </p:xfrm>
        <a:graphic>
          <a:graphicData uri="http://schemas.openxmlformats.org/drawingml/2006/table">
            <a:tbl>
              <a:tblPr/>
              <a:tblGrid>
                <a:gridCol w="1845310"/>
              </a:tblGrid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Вносят собранную информацию в 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Googl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таблицу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 мин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786578" y="2786058"/>
          <a:ext cx="2071702" cy="2365375"/>
        </p:xfrm>
        <a:graphic>
          <a:graphicData uri="http://schemas.openxmlformats.org/drawingml/2006/table">
            <a:tbl>
              <a:tblPr/>
              <a:tblGrid>
                <a:gridCol w="2071702"/>
              </a:tblGrid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Делопроизводитель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Контролирует заполнение 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Googl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таблицы.Передает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информацию заказчику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 мин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Выгнутая вверх стрелка 10"/>
          <p:cNvSpPr/>
          <p:nvPr/>
        </p:nvSpPr>
        <p:spPr>
          <a:xfrm>
            <a:off x="1714480" y="2214554"/>
            <a:ext cx="857256" cy="357190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6143636" y="2214554"/>
            <a:ext cx="857256" cy="357190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3929058" y="2214554"/>
            <a:ext cx="857256" cy="357190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55E~1\AppData\Local\Temp\{113C58FB-6107-4578-86E6-9C7812626CFB}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03" r="14980"/>
          <a:stretch>
            <a:fillRect/>
          </a:stretch>
        </p:blipFill>
        <p:spPr bwMode="auto">
          <a:xfrm>
            <a:off x="0" y="71414"/>
            <a:ext cx="1214446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5" y="0"/>
            <a:ext cx="79295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 мероприятий по устранению проблем</a:t>
            </a:r>
            <a:endParaRPr lang="ru-RU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14282" y="2000240"/>
            <a:ext cx="4143404" cy="7143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длительное время передачи входящего документа исполнителю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14282" y="3190873"/>
            <a:ext cx="4143404" cy="7143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удаленное местоположение участников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14282" y="4381506"/>
            <a:ext cx="4143404" cy="7143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 времени на статическую обработку полученных сведений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14282" y="5572140"/>
            <a:ext cx="4143404" cy="7143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возможности оперативного поиска информации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1857364"/>
            <a:ext cx="4143404" cy="21431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группы в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мессенджере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информирование сотрудников, проведение совещаний с использованием видеосвязи.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sferum.png"/>
          <p:cNvPicPr>
            <a:picLocks noChangeAspect="1"/>
          </p:cNvPicPr>
          <p:nvPr/>
        </p:nvPicPr>
        <p:blipFill>
          <a:blip r:embed="rId4" cstate="print"/>
          <a:srcRect l="4355" t="26192" r="4355" b="22224"/>
          <a:stretch>
            <a:fillRect/>
          </a:stretch>
        </p:blipFill>
        <p:spPr>
          <a:xfrm>
            <a:off x="6643702" y="3429000"/>
            <a:ext cx="1785950" cy="50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786314" y="4357694"/>
            <a:ext cx="4143404" cy="21431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использование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-инструментов -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forms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позволяющих создавать формы для сбора данных, анкетирования,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тестирования и голосования</a:t>
            </a:r>
          </a:p>
          <a:p>
            <a:pPr>
              <a:buFont typeface="Wingdings" pitchFamily="2" charset="2"/>
              <a:buChar char="ü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noroot.jpg"/>
          <p:cNvPicPr>
            <a:picLocks noChangeAspect="1"/>
          </p:cNvPicPr>
          <p:nvPr/>
        </p:nvPicPr>
        <p:blipFill>
          <a:blip r:embed="rId5" cstate="print"/>
          <a:srcRect l="16666" t="32292" r="14583" b="33333"/>
          <a:stretch>
            <a:fillRect/>
          </a:stretch>
        </p:blipFill>
        <p:spPr>
          <a:xfrm>
            <a:off x="7215206" y="5857892"/>
            <a:ext cx="1428760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55E~1\AppData\Local\Temp\{113C58FB-6107-4578-86E6-9C7812626CFB}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03" r="14980"/>
          <a:stretch>
            <a:fillRect/>
          </a:stretch>
        </p:blipFill>
        <p:spPr bwMode="auto">
          <a:xfrm>
            <a:off x="0" y="0"/>
            <a:ext cx="714412" cy="103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214290"/>
            <a:ext cx="79295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1000108"/>
          <a:ext cx="8858312" cy="5032062"/>
        </p:xfrm>
        <a:graphic>
          <a:graphicData uri="http://schemas.openxmlformats.org/drawingml/2006/table">
            <a:tbl>
              <a:tblPr/>
              <a:tblGrid>
                <a:gridCol w="2269485"/>
                <a:gridCol w="1743255"/>
                <a:gridCol w="1817090"/>
                <a:gridCol w="3028482"/>
              </a:tblGrid>
              <a:tr h="642942">
                <a:tc>
                  <a:txBody>
                    <a:bodyPr/>
                    <a:lstStyle/>
                    <a:p>
                      <a:pPr marR="41275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цели (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ед.изм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1" marR="47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1275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Текущий 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1" marR="47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1275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Целевой  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1" marR="47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1275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Полученный результат, эффект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1" marR="47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78727">
                <a:tc>
                  <a:txBody>
                    <a:bodyPr/>
                    <a:lstStyle/>
                    <a:p>
                      <a:pPr marL="342900" marR="412750" lvl="0" indent="-342900" algn="l"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1.Сокращение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времени передачи входящего документа (мин.. в день)</a:t>
                      </a:r>
                    </a:p>
                    <a:p>
                      <a:pPr marL="342900" marR="412750" lvl="0" indent="-342900" algn="l"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2.Сокращение времени на статическую обработку полученных сведений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1" marR="47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1.60 минут</a:t>
                      </a:r>
                    </a:p>
                    <a:p>
                      <a:pPr marR="412750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12750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12750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12750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12750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12750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1275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2.120минут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1" marR="47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1.20минут</a:t>
                      </a:r>
                    </a:p>
                    <a:p>
                      <a:pPr marR="412750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12750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12750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12750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12750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12750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1275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2.60минут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1" marR="47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1.Повышение эффективности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использования рабочего времени.</a:t>
                      </a:r>
                    </a:p>
                    <a:p>
                      <a:pPr marR="412750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2.Сокращение времени передачи входящего документа исполнителю.</a:t>
                      </a:r>
                    </a:p>
                    <a:p>
                      <a:pPr marR="412750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3.Сокращение материальных затрат(бумага, тонер).</a:t>
                      </a:r>
                    </a:p>
                    <a:p>
                      <a:pPr marR="41275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4.Формирование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единой электронной базы отчетных документов.</a:t>
                      </a:r>
                    </a:p>
                    <a:p>
                      <a:pPr marR="412750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5.Доступная электронная базы в любое время и в любом месте.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1" marR="47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55E~1\AppData\Local\Temp\{113C58FB-6107-4578-86E6-9C7812626CFB}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03" r="14980"/>
          <a:stretch>
            <a:fillRect/>
          </a:stretch>
        </p:blipFill>
        <p:spPr bwMode="auto">
          <a:xfrm>
            <a:off x="0" y="71414"/>
            <a:ext cx="1214446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285728"/>
            <a:ext cx="79295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57290" y="1500174"/>
            <a:ext cx="6786610" cy="1285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Создана группа в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мессенджере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информирование сотрудников, проведение совещаний с использованием видеосвязи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sferum (1).png"/>
          <p:cNvPicPr>
            <a:picLocks noChangeAspect="1"/>
          </p:cNvPicPr>
          <p:nvPr/>
        </p:nvPicPr>
        <p:blipFill>
          <a:blip r:embed="rId4" cstate="print"/>
          <a:srcRect t="26192" b="26192"/>
          <a:stretch>
            <a:fillRect/>
          </a:stretch>
        </p:blipFill>
        <p:spPr>
          <a:xfrm>
            <a:off x="3071802" y="2857496"/>
            <a:ext cx="3599695" cy="85725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428728" y="3643314"/>
            <a:ext cx="6786610" cy="1285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инструментов-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Forms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позволяющих создавать формы для сбора данных, анкетирования,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тестирования и голосования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noroot.jpg"/>
          <p:cNvPicPr>
            <a:picLocks noChangeAspect="1"/>
          </p:cNvPicPr>
          <p:nvPr/>
        </p:nvPicPr>
        <p:blipFill>
          <a:blip r:embed="rId5" cstate="print"/>
          <a:srcRect t="33333" b="34375"/>
          <a:stretch>
            <a:fillRect/>
          </a:stretch>
        </p:blipFill>
        <p:spPr>
          <a:xfrm>
            <a:off x="2643174" y="5143512"/>
            <a:ext cx="4143404" cy="1337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530</Words>
  <Application>Microsoft Office PowerPoint</Application>
  <PresentationFormat>Экран (4:3)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Romashka</dc:creator>
  <cp:lastModifiedBy>Пользователь Windows</cp:lastModifiedBy>
  <cp:revision>1</cp:revision>
  <dcterms:created xsi:type="dcterms:W3CDTF">2025-03-27T14:55:21Z</dcterms:created>
  <dcterms:modified xsi:type="dcterms:W3CDTF">2025-03-27T17:43:11Z</dcterms:modified>
</cp:coreProperties>
</file>